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1"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47E6CC5-52B7-4806-AF52-FAB3E1282226}" type="datetimeFigureOut">
              <a:rPr lang="ru-RU" smtClean="0"/>
              <a:t>08.11.2023</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B1A05D8-5EB5-4EB4-BFE5-922BF3F1CAB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7E6CC5-52B7-4806-AF52-FAB3E1282226}" type="datetimeFigureOut">
              <a:rPr lang="ru-RU" smtClean="0"/>
              <a:t>08.11.2023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7E6CC5-52B7-4806-AF52-FAB3E1282226}" type="datetimeFigureOut">
              <a:rPr lang="ru-RU" smtClean="0"/>
              <a:t>08.11.2023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47E6CC5-52B7-4806-AF52-FAB3E1282226}" type="datetimeFigureOut">
              <a:rPr lang="ru-RU" smtClean="0"/>
              <a:t>08.11.2023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647E6CC5-52B7-4806-AF52-FAB3E1282226}" type="datetimeFigureOut">
              <a:rPr lang="ru-RU" smtClean="0"/>
              <a:t>08.11.2023</a:t>
            </a:fld>
            <a:endParaRPr lang="ru-RU"/>
          </a:p>
        </p:txBody>
      </p:sp>
      <p:sp>
        <p:nvSpPr>
          <p:cNvPr id="8" name="Slide Number Placeholder 7"/>
          <p:cNvSpPr>
            <a:spLocks noGrp="1"/>
          </p:cNvSpPr>
          <p:nvPr>
            <p:ph type="sldNum" sz="quarter" idx="11"/>
          </p:nvPr>
        </p:nvSpPr>
        <p:spPr/>
        <p:txBody>
          <a:bodyPr/>
          <a:lstStyle/>
          <a:p>
            <a:fld id="{9B1A05D8-5EB5-4EB4-BFE5-922BF3F1CABB}"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47E6CC5-52B7-4806-AF52-FAB3E1282226}" type="datetimeFigureOut">
              <a:rPr lang="ru-RU" smtClean="0"/>
              <a:t>08.11.2023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47E6CC5-52B7-4806-AF52-FAB3E1282226}" type="datetimeFigureOut">
              <a:rPr lang="ru-RU" smtClean="0"/>
              <a:t>08.11.2023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47E6CC5-52B7-4806-AF52-FAB3E1282226}" type="datetimeFigureOut">
              <a:rPr lang="ru-RU" smtClean="0"/>
              <a:t>08.11.2023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E6CC5-52B7-4806-AF52-FAB3E1282226}" type="datetimeFigureOut">
              <a:rPr lang="ru-RU" smtClean="0"/>
              <a:t>08.11.2023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B1A05D8-5EB5-4EB4-BFE5-922BF3F1CA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47E6CC5-52B7-4806-AF52-FAB3E1282226}" type="datetimeFigureOut">
              <a:rPr lang="ru-RU" smtClean="0"/>
              <a:t>08.11.2023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B1A05D8-5EB5-4EB4-BFE5-922BF3F1CAB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47E6CC5-52B7-4806-AF52-FAB3E1282226}" type="datetimeFigureOut">
              <a:rPr lang="ru-RU" smtClean="0"/>
              <a:t>08.11.2023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B1A05D8-5EB5-4EB4-BFE5-922BF3F1CABB}"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47E6CC5-52B7-4806-AF52-FAB3E1282226}" type="datetimeFigureOut">
              <a:rPr lang="ru-RU" smtClean="0"/>
              <a:t>08.11.2023</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B1A05D8-5EB5-4EB4-BFE5-922BF3F1CABB}"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epp.genproc.gov.ru/web/proc_83/activity/legal-education/explain?item=228837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500" dirty="0" smtClean="0"/>
              <a:t>МЕРЫ ОТВЕТСТВЕННОСТИ</a:t>
            </a:r>
            <a:br>
              <a:rPr lang="ru-RU" sz="3500" dirty="0" smtClean="0"/>
            </a:br>
            <a:r>
              <a:rPr lang="ru-RU" sz="3500" dirty="0" smtClean="0"/>
              <a:t>ЗА НАРУШЕНИЕ ПРАВИЛ ВЫГУЛА ЖИВОТНЫХ</a:t>
            </a:r>
            <a:endParaRPr lang="ru-RU" sz="3500" dirty="0"/>
          </a:p>
        </p:txBody>
      </p:sp>
      <p:sp>
        <p:nvSpPr>
          <p:cNvPr id="3" name="Подзаголовок 2"/>
          <p:cNvSpPr>
            <a:spLocks noGrp="1"/>
          </p:cNvSpPr>
          <p:nvPr>
            <p:ph type="subTitle" idx="1"/>
          </p:nvPr>
        </p:nvSpPr>
        <p:spPr>
          <a:xfrm>
            <a:off x="457200" y="4800600"/>
            <a:ext cx="6858000" cy="1220688"/>
          </a:xfrm>
        </p:spPr>
        <p:txBody>
          <a:bodyPr>
            <a:normAutofit fontScale="92500" lnSpcReduction="20000"/>
          </a:bodyPr>
          <a:lstStyle/>
          <a:p>
            <a:r>
              <a:rPr lang="ru-RU" dirty="0" smtClean="0"/>
              <a:t>Управление </a:t>
            </a:r>
            <a:r>
              <a:rPr lang="ru-RU" dirty="0" err="1" smtClean="0"/>
              <a:t>россельхознадзора</a:t>
            </a:r>
            <a:r>
              <a:rPr lang="ru-RU" dirty="0" smtClean="0"/>
              <a:t> по иркутской области и республике Бурятия</a:t>
            </a:r>
          </a:p>
          <a:p>
            <a:r>
              <a:rPr lang="ru-RU" dirty="0" smtClean="0"/>
              <a:t>08.11.23</a:t>
            </a:r>
            <a:endParaRPr lang="ru-RU" dirty="0"/>
          </a:p>
        </p:txBody>
      </p:sp>
    </p:spTree>
    <p:extLst>
      <p:ext uri="{BB962C8B-B14F-4D97-AF65-F5344CB8AC3E}">
        <p14:creationId xmlns:p14="http://schemas.microsoft.com/office/powerpoint/2010/main" val="3808766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Уголовная ответственность</a:t>
            </a:r>
            <a:endParaRPr lang="ru-RU" dirty="0"/>
          </a:p>
        </p:txBody>
      </p:sp>
      <p:sp>
        <p:nvSpPr>
          <p:cNvPr id="3" name="Объект 2"/>
          <p:cNvSpPr>
            <a:spLocks noGrp="1"/>
          </p:cNvSpPr>
          <p:nvPr>
            <p:ph idx="1"/>
          </p:nvPr>
        </p:nvSpPr>
        <p:spPr/>
        <p:txBody>
          <a:bodyPr>
            <a:normAutofit/>
          </a:bodyPr>
          <a:lstStyle/>
          <a:p>
            <a:r>
              <a:rPr lang="ru-RU" dirty="0" smtClean="0"/>
              <a:t>Ст. 249 Уголовного кодекса РФ</a:t>
            </a:r>
          </a:p>
          <a:p>
            <a:r>
              <a:rPr lang="ru-RU" dirty="0"/>
              <a:t>1. </a:t>
            </a:r>
            <a:r>
              <a:rPr lang="ru-RU" dirty="0">
                <a:solidFill>
                  <a:srgbClr val="FF0000"/>
                </a:solidFill>
              </a:rPr>
              <a:t>Нарушение ветеринарных правил, повлекшее по неосторожности распространение эпизоотий </a:t>
            </a:r>
            <a:r>
              <a:rPr lang="ru-RU" dirty="0"/>
              <a:t>или иные тяжкие последствия, -</a:t>
            </a:r>
          </a:p>
          <a:p>
            <a:r>
              <a:rPr lang="ru-RU" dirty="0" smtClean="0"/>
              <a:t>наказывается </a:t>
            </a:r>
            <a:r>
              <a:rPr lang="ru-RU" dirty="0"/>
              <a:t>штрафом в размере до ста двадцати тысяч рублей или в размере заработной платы или иного дохода осужденного за период до одного года, либо обязательными работами на срок до четырехсот восьмидесяти часов, либо исправительными работами на срок до двух лет, либо ограничением свободы на срок до двух лет, либо принудительными работами на срок до двух лет, либо лишением свободы на тот же срок.</a:t>
            </a:r>
          </a:p>
        </p:txBody>
      </p:sp>
    </p:spTree>
    <p:extLst>
      <p:ext uri="{BB962C8B-B14F-4D97-AF65-F5344CB8AC3E}">
        <p14:creationId xmlns:p14="http://schemas.microsoft.com/office/powerpoint/2010/main" val="334821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Гражданско-правовая ответственность</a:t>
            </a:r>
            <a:endParaRPr lang="ru-RU" dirty="0"/>
          </a:p>
        </p:txBody>
      </p:sp>
      <p:sp>
        <p:nvSpPr>
          <p:cNvPr id="4" name="Объект 3"/>
          <p:cNvSpPr>
            <a:spLocks noGrp="1"/>
          </p:cNvSpPr>
          <p:nvPr>
            <p:ph sz="half" idx="1"/>
          </p:nvPr>
        </p:nvSpPr>
        <p:spPr>
          <a:xfrm>
            <a:off x="611560" y="1574800"/>
            <a:ext cx="4248472" cy="4525963"/>
          </a:xfrm>
        </p:spPr>
        <p:txBody>
          <a:bodyPr>
            <a:normAutofit fontScale="55000" lnSpcReduction="20000"/>
          </a:bodyPr>
          <a:lstStyle/>
          <a:p>
            <a:r>
              <a:rPr lang="ru-RU" dirty="0"/>
              <a:t>Лицо, задержавшее безнадзорный или пригульный скот или других безнадзорных домашних животных, обязано возвратить их собственнику, а если собственник животных или место его пребывания неизвестны, не позднее трех дней с момента задержания заявить об обнаруженных животных в полицию или в орган местного самоуправления, которые принимают меры к розыску собственника</a:t>
            </a:r>
            <a:r>
              <a:rPr lang="ru-RU" dirty="0" smtClean="0"/>
              <a:t>.</a:t>
            </a:r>
          </a:p>
          <a:p>
            <a:r>
              <a:rPr lang="ru-RU" dirty="0" smtClean="0"/>
              <a:t>На </a:t>
            </a:r>
            <a:r>
              <a:rPr lang="ru-RU" dirty="0"/>
              <a:t>время розыска собственника животных они могут быть оставлены лицом, задержавшим их, у себя на содержании и в пользовании либо сданы на содержание и в пользование другому лицу, имеющему необходимые для этого условия. По просьбе лица, задержавшего безнадзорных животных, подыскание лица, имеющего необходимые условия для их содержания, и передачу ему животных осуществляют полиция или орган местного самоуправления.</a:t>
            </a:r>
          </a:p>
        </p:txBody>
      </p:sp>
      <p:sp>
        <p:nvSpPr>
          <p:cNvPr id="5" name="Объект 4"/>
          <p:cNvSpPr>
            <a:spLocks noGrp="1"/>
          </p:cNvSpPr>
          <p:nvPr>
            <p:ph sz="half" idx="2"/>
          </p:nvPr>
        </p:nvSpPr>
        <p:spPr>
          <a:xfrm>
            <a:off x="5076056" y="1574800"/>
            <a:ext cx="3305944" cy="4525963"/>
          </a:xfrm>
        </p:spPr>
        <p:txBody>
          <a:bodyPr>
            <a:normAutofit fontScale="55000" lnSpcReduction="20000"/>
          </a:bodyPr>
          <a:lstStyle/>
          <a:p>
            <a:r>
              <a:rPr lang="ru-RU" dirty="0"/>
              <a:t>Если в течение шести месяцев с момента заявления о задержании безнадзорных домашних животных их собственник не будет обнаружен или сам не заявит о своем праве на них, лицо, у которого животные находились на содержании и в пользовании, приобретает право собственности на них.</a:t>
            </a:r>
          </a:p>
          <a:p>
            <a:r>
              <a:rPr lang="ru-RU" dirty="0" smtClean="0"/>
              <a:t>При </a:t>
            </a:r>
            <a:r>
              <a:rPr lang="ru-RU" dirty="0"/>
              <a:t>отказе этого лица от приобретения в собственность содержавшихся у него животных они </a:t>
            </a:r>
            <a:r>
              <a:rPr lang="ru-RU" dirty="0">
                <a:solidFill>
                  <a:srgbClr val="FF0000"/>
                </a:solidFill>
              </a:rPr>
              <a:t>поступают в муниципальную собственность и используются в порядке, определяемом органом местного самоуправления</a:t>
            </a:r>
            <a:r>
              <a:rPr lang="ru-RU" dirty="0"/>
              <a:t>.</a:t>
            </a:r>
          </a:p>
        </p:txBody>
      </p:sp>
    </p:spTree>
    <p:extLst>
      <p:ext uri="{BB962C8B-B14F-4D97-AF65-F5344CB8AC3E}">
        <p14:creationId xmlns:p14="http://schemas.microsoft.com/office/powerpoint/2010/main" val="134451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sz="4500" dirty="0" smtClean="0"/>
              <a:t>Образец применения:</a:t>
            </a:r>
            <a:endParaRPr lang="ru-RU" sz="4500" dirty="0"/>
          </a:p>
        </p:txBody>
      </p:sp>
      <p:sp>
        <p:nvSpPr>
          <p:cNvPr id="6" name="Объект 5"/>
          <p:cNvSpPr>
            <a:spLocks noGrp="1"/>
          </p:cNvSpPr>
          <p:nvPr>
            <p:ph idx="1"/>
          </p:nvPr>
        </p:nvSpPr>
        <p:spPr/>
        <p:txBody>
          <a:bodyPr>
            <a:normAutofit fontScale="70000" lnSpcReduction="20000"/>
          </a:bodyPr>
          <a:lstStyle/>
          <a:p>
            <a:r>
              <a:rPr lang="en-US" dirty="0">
                <a:hlinkClick r:id="rId2"/>
              </a:rPr>
              <a:t>https://</a:t>
            </a:r>
            <a:r>
              <a:rPr lang="en-US" dirty="0" smtClean="0">
                <a:hlinkClick r:id="rId2"/>
              </a:rPr>
              <a:t>epp.genproc.gov.ru/web/proc_83/activity/legal-education/explain?item=22883724</a:t>
            </a:r>
            <a:endParaRPr lang="ru-RU" dirty="0" smtClean="0"/>
          </a:p>
          <a:p>
            <a:r>
              <a:rPr lang="ru-RU" dirty="0"/>
              <a:t>Согласно п. 49 ст. 26.3 Федерального закона «Об общих принципах организации законодательных (представительных) и исполнительных органов государственной власти субъектов Российской Федерации», ст. 3 Закона Российской Федерации «О ветеринарии», п. 2 ст. 2 Федерального закона «О санитарно-эпидемиологическом благополучии населения» организация проведения на территории субъекта Российской Федерации мероприятий по предупреждению и ликвидации болезней животных и их лечению, в том числе по отлову безнадзорных животных, а также финансирование данных мероприятий, относится к полномочиям субъектов Российской Федерации.</a:t>
            </a:r>
          </a:p>
          <a:p>
            <a:r>
              <a:rPr lang="ru-RU" sz="2300" dirty="0" smtClean="0">
                <a:solidFill>
                  <a:srgbClr val="FF0000"/>
                </a:solidFill>
              </a:rPr>
              <a:t>Постановлением </a:t>
            </a:r>
            <a:r>
              <a:rPr lang="ru-RU" sz="2300" dirty="0">
                <a:solidFill>
                  <a:srgbClr val="FF0000"/>
                </a:solidFill>
              </a:rPr>
              <a:t>администрации Ненецкого автономного округа 31.10.2013 № 391-п утвержден Порядок отлова, транспортировки, учета, содержания и использования безнадзорных животных на территории Ненецкого автономного округа.</a:t>
            </a:r>
          </a:p>
          <a:p>
            <a:r>
              <a:rPr lang="ru-RU" dirty="0" smtClean="0"/>
              <a:t>Отлов</a:t>
            </a:r>
            <a:r>
              <a:rPr lang="ru-RU" dirty="0"/>
              <a:t>, транспортировку, учет, содержание и использование безнадзорных животных на территории Ненецкого автономного округа осуществляет Казенное учреждение Ненецкого автономного округа «Станция по борьбе с болезнями животных», подведомственное Государственной инспекции по ветеринарии Ненецкого автономного округа.</a:t>
            </a:r>
          </a:p>
        </p:txBody>
      </p:sp>
    </p:spTree>
    <p:extLst>
      <p:ext uri="{BB962C8B-B14F-4D97-AF65-F5344CB8AC3E}">
        <p14:creationId xmlns:p14="http://schemas.microsoft.com/office/powerpoint/2010/main" val="4025630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283152" cy="1371600"/>
          </a:xfrm>
        </p:spPr>
        <p:txBody>
          <a:bodyPr>
            <a:noAutofit/>
          </a:bodyPr>
          <a:lstStyle/>
          <a:p>
            <a:r>
              <a:rPr lang="ru-RU" sz="2200" b="1" dirty="0"/>
              <a:t>Возмещение расходов на содержание безнадзорных животных и вознаграждение за них</a:t>
            </a:r>
            <a:endParaRPr lang="ru-RU" sz="2200" dirty="0"/>
          </a:p>
        </p:txBody>
      </p:sp>
      <p:sp>
        <p:nvSpPr>
          <p:cNvPr id="3" name="Объект 2"/>
          <p:cNvSpPr>
            <a:spLocks noGrp="1"/>
          </p:cNvSpPr>
          <p:nvPr>
            <p:ph idx="1"/>
          </p:nvPr>
        </p:nvSpPr>
        <p:spPr/>
        <p:txBody>
          <a:bodyPr/>
          <a:lstStyle/>
          <a:p>
            <a:r>
              <a:rPr lang="ru-RU" dirty="0"/>
              <a:t>В случае возврата безнадзорных домашних животных собственнику лицо, задержавшее животных, и лицо, у которого они находились на содержании и в пользовании, </a:t>
            </a:r>
            <a:r>
              <a:rPr lang="ru-RU" dirty="0">
                <a:solidFill>
                  <a:srgbClr val="FF0000"/>
                </a:solidFill>
              </a:rPr>
              <a:t>имеют право на возмещение их собственником необходимых расходов, связанных с содержанием животных, с зачетом выгод, извлеченных от пользования ими</a:t>
            </a:r>
            <a:r>
              <a:rPr lang="ru-RU" dirty="0"/>
              <a:t>.</a:t>
            </a:r>
          </a:p>
          <a:p>
            <a:r>
              <a:rPr lang="ru-RU" dirty="0" smtClean="0"/>
              <a:t>Лицо</a:t>
            </a:r>
            <a:r>
              <a:rPr lang="ru-RU" dirty="0"/>
              <a:t>, задержавшее безнадзорных домашних животных, имеет право на вознаграждение в соответствии с пунктом 2 статьи 229 </a:t>
            </a:r>
            <a:r>
              <a:rPr lang="ru-RU" dirty="0" smtClean="0"/>
              <a:t>ГК РФ (</a:t>
            </a:r>
            <a:r>
              <a:rPr lang="ru-RU" dirty="0" smtClean="0">
                <a:solidFill>
                  <a:srgbClr val="FF0000"/>
                </a:solidFill>
              </a:rPr>
              <a:t>20% от рыночной стоимости животного</a:t>
            </a:r>
            <a:r>
              <a:rPr lang="ru-RU" dirty="0" smtClean="0"/>
              <a:t>).</a:t>
            </a:r>
            <a:endParaRPr lang="ru-RU" dirty="0"/>
          </a:p>
        </p:txBody>
      </p:sp>
    </p:spTree>
    <p:extLst>
      <p:ext uri="{BB962C8B-B14F-4D97-AF65-F5344CB8AC3E}">
        <p14:creationId xmlns:p14="http://schemas.microsoft.com/office/powerpoint/2010/main" val="1374773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980728"/>
            <a:ext cx="7632848" cy="3315816"/>
          </a:xfrm>
        </p:spPr>
        <p:txBody>
          <a:bodyPr>
            <a:normAutofit/>
          </a:bodyPr>
          <a:lstStyle/>
          <a:p>
            <a:r>
              <a:rPr lang="ru-RU" dirty="0">
                <a:solidFill>
                  <a:srgbClr val="FF0000"/>
                </a:solidFill>
              </a:rPr>
              <a:t>СПАСИБО ЗА ВНИМАНИЕ!</a:t>
            </a:r>
            <a:br>
              <a:rPr lang="ru-RU" dirty="0">
                <a:solidFill>
                  <a:srgbClr val="FF0000"/>
                </a:solidFill>
              </a:rPr>
            </a:br>
            <a:endParaRPr lang="ru-RU" dirty="0"/>
          </a:p>
        </p:txBody>
      </p:sp>
      <p:sp>
        <p:nvSpPr>
          <p:cNvPr id="3" name="Объект 2"/>
          <p:cNvSpPr>
            <a:spLocks noGrp="1"/>
          </p:cNvSpPr>
          <p:nvPr>
            <p:ph idx="1"/>
          </p:nvPr>
        </p:nvSpPr>
        <p:spPr>
          <a:xfrm>
            <a:off x="457200" y="5373216"/>
            <a:ext cx="7620000" cy="752947"/>
          </a:xfrm>
        </p:spPr>
        <p:txBody>
          <a:bodyPr>
            <a:normAutofit lnSpcReduction="10000"/>
          </a:bodyPr>
          <a:lstStyle/>
          <a:p>
            <a:endParaRPr lang="ru-RU" sz="4500" dirty="0">
              <a:solidFill>
                <a:srgbClr val="FF0000"/>
              </a:solidFill>
            </a:endParaRPr>
          </a:p>
        </p:txBody>
      </p:sp>
    </p:spTree>
    <p:extLst>
      <p:ext uri="{BB962C8B-B14F-4D97-AF65-F5344CB8AC3E}">
        <p14:creationId xmlns:p14="http://schemas.microsoft.com/office/powerpoint/2010/main" val="199822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ответственности:</a:t>
            </a:r>
            <a:endParaRPr lang="ru-RU" dirty="0"/>
          </a:p>
        </p:txBody>
      </p:sp>
      <p:sp>
        <p:nvSpPr>
          <p:cNvPr id="3" name="Объект 2"/>
          <p:cNvSpPr>
            <a:spLocks noGrp="1"/>
          </p:cNvSpPr>
          <p:nvPr>
            <p:ph idx="1"/>
          </p:nvPr>
        </p:nvSpPr>
        <p:spPr/>
        <p:txBody>
          <a:bodyPr>
            <a:normAutofit lnSpcReduction="10000"/>
          </a:bodyPr>
          <a:lstStyle/>
          <a:p>
            <a:pPr marL="342900" indent="-342900">
              <a:buFontTx/>
              <a:buChar char="-"/>
            </a:pPr>
            <a:r>
              <a:rPr lang="ru-RU" sz="3500" dirty="0" smtClean="0"/>
              <a:t>административная: устанавливается КОАП РФ и законами субъекта РФ;</a:t>
            </a:r>
          </a:p>
          <a:p>
            <a:pPr marL="342900" indent="-342900">
              <a:buFontTx/>
              <a:buChar char="-"/>
            </a:pPr>
            <a:r>
              <a:rPr lang="ru-RU" sz="3500" dirty="0" smtClean="0"/>
              <a:t>уголовная: нарушения внесены в УК РФ;</a:t>
            </a:r>
          </a:p>
          <a:p>
            <a:pPr marL="342900" indent="-342900">
              <a:buFontTx/>
              <a:buChar char="-"/>
            </a:pPr>
            <a:r>
              <a:rPr lang="ru-RU" sz="3500" dirty="0" smtClean="0"/>
              <a:t>гражданско-правовая: предусмотрена гражданским законодательством.</a:t>
            </a:r>
            <a:endParaRPr lang="ru-RU" sz="3500" dirty="0"/>
          </a:p>
        </p:txBody>
      </p:sp>
    </p:spTree>
    <p:extLst>
      <p:ext uri="{BB962C8B-B14F-4D97-AF65-F5344CB8AC3E}">
        <p14:creationId xmlns:p14="http://schemas.microsoft.com/office/powerpoint/2010/main" val="419141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52718"/>
            <a:ext cx="7571184" cy="1371600"/>
          </a:xfrm>
        </p:spPr>
        <p:txBody>
          <a:bodyPr>
            <a:noAutofit/>
          </a:bodyPr>
          <a:lstStyle/>
          <a:p>
            <a:r>
              <a:rPr lang="ru-RU" sz="3000" dirty="0" smtClean="0"/>
              <a:t>Квалификация административных нарушений ДО 24.06.2023</a:t>
            </a:r>
            <a:endParaRPr lang="ru-RU" sz="3000" dirty="0"/>
          </a:p>
        </p:txBody>
      </p:sp>
      <p:sp>
        <p:nvSpPr>
          <p:cNvPr id="5" name="Объект 4"/>
          <p:cNvSpPr>
            <a:spLocks noGrp="1"/>
          </p:cNvSpPr>
          <p:nvPr>
            <p:ph sz="half" idx="1"/>
          </p:nvPr>
        </p:nvSpPr>
        <p:spPr/>
        <p:txBody>
          <a:bodyPr>
            <a:normAutofit fontScale="77500" lnSpcReduction="20000"/>
          </a:bodyPr>
          <a:lstStyle/>
          <a:p>
            <a:r>
              <a:rPr lang="ru-RU" dirty="0" smtClean="0">
                <a:solidFill>
                  <a:srgbClr val="FF0000"/>
                </a:solidFill>
              </a:rPr>
              <a:t>Нарушение ветеринарных правил:</a:t>
            </a:r>
          </a:p>
          <a:p>
            <a:pPr>
              <a:buFontTx/>
              <a:buChar char="-"/>
            </a:pPr>
            <a:r>
              <a:rPr lang="ru-RU" dirty="0" smtClean="0"/>
              <a:t>правила содержания данного вида животных утверждены Минсельхозом РФ;</a:t>
            </a:r>
          </a:p>
          <a:p>
            <a:pPr>
              <a:buFontTx/>
              <a:buChar char="-"/>
            </a:pPr>
            <a:r>
              <a:rPr lang="ru-RU" dirty="0" smtClean="0"/>
              <a:t>нарушение зафиксировано в </a:t>
            </a:r>
            <a:r>
              <a:rPr lang="ru-RU" dirty="0"/>
              <a:t>рамках</a:t>
            </a:r>
            <a:r>
              <a:rPr lang="ru-RU" dirty="0" smtClean="0"/>
              <a:t> КНМ со взаимодействием с контролируемым лицом.</a:t>
            </a:r>
            <a:endParaRPr lang="ru-RU" dirty="0"/>
          </a:p>
        </p:txBody>
      </p:sp>
      <p:sp>
        <p:nvSpPr>
          <p:cNvPr id="6" name="Объект 5"/>
          <p:cNvSpPr>
            <a:spLocks noGrp="1"/>
          </p:cNvSpPr>
          <p:nvPr>
            <p:ph sz="half" idx="2"/>
          </p:nvPr>
        </p:nvSpPr>
        <p:spPr/>
        <p:txBody>
          <a:bodyPr>
            <a:normAutofit fontScale="77500" lnSpcReduction="20000"/>
          </a:bodyPr>
          <a:lstStyle/>
          <a:p>
            <a:r>
              <a:rPr lang="ru-RU" dirty="0" smtClean="0">
                <a:solidFill>
                  <a:srgbClr val="FF0000"/>
                </a:solidFill>
              </a:rPr>
              <a:t>Нарушение правил благоустройства:</a:t>
            </a:r>
          </a:p>
          <a:p>
            <a:r>
              <a:rPr lang="ru-RU" dirty="0" smtClean="0"/>
              <a:t>- правила благоустройства утверждены на территории населенного пункта;</a:t>
            </a:r>
          </a:p>
          <a:p>
            <a:r>
              <a:rPr lang="ru-RU" smtClean="0"/>
              <a:t>- нарушение </a:t>
            </a:r>
            <a:r>
              <a:rPr lang="ru-RU" dirty="0" smtClean="0"/>
              <a:t>выявлено лицами, которые в силу Закона ИО от 30.12.2014 № 173-ОЗ уполномочены на составление протокола об АП</a:t>
            </a:r>
            <a:endParaRPr lang="ru-RU" dirty="0"/>
          </a:p>
        </p:txBody>
      </p:sp>
    </p:spTree>
    <p:extLst>
      <p:ext uri="{BB962C8B-B14F-4D97-AF65-F5344CB8AC3E}">
        <p14:creationId xmlns:p14="http://schemas.microsoft.com/office/powerpoint/2010/main" val="42142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152718"/>
            <a:ext cx="6059016" cy="1371600"/>
          </a:xfrm>
        </p:spPr>
        <p:txBody>
          <a:bodyPr>
            <a:normAutofit fontScale="90000"/>
          </a:bodyPr>
          <a:lstStyle/>
          <a:p>
            <a:r>
              <a:rPr lang="ru-RU" dirty="0" smtClean="0"/>
              <a:t>Нарушение ветеринарных правил</a:t>
            </a:r>
            <a:endParaRPr lang="ru-RU" dirty="0"/>
          </a:p>
        </p:txBody>
      </p:sp>
      <p:sp>
        <p:nvSpPr>
          <p:cNvPr id="6" name="Объект 5"/>
          <p:cNvSpPr>
            <a:spLocks noGrp="1"/>
          </p:cNvSpPr>
          <p:nvPr>
            <p:ph idx="1"/>
          </p:nvPr>
        </p:nvSpPr>
        <p:spPr/>
        <p:txBody>
          <a:bodyPr>
            <a:normAutofit fontScale="92500" lnSpcReduction="10000"/>
          </a:bodyPr>
          <a:lstStyle/>
          <a:p>
            <a:r>
              <a:rPr lang="ru-RU" dirty="0" smtClean="0"/>
              <a:t>Выгул животных, в отношении которых предусмотрено без выгульное содержание либо выгул за пределами выгульной площадки образует состав нарушения, ответственность за которое предусмотрена ч.1 ст. 10.6 КоАП РФ:</a:t>
            </a:r>
          </a:p>
          <a:p>
            <a:r>
              <a:rPr lang="ru-RU" i="1" dirty="0">
                <a:solidFill>
                  <a:srgbClr val="FF0000"/>
                </a:solidFill>
              </a:rPr>
              <a:t>влечет наложение административного штрафа </a:t>
            </a:r>
            <a:r>
              <a:rPr lang="ru-RU" i="1" u="sng" dirty="0">
                <a:solidFill>
                  <a:srgbClr val="FF0000"/>
                </a:solidFill>
              </a:rPr>
              <a:t>на граждан в размере от пятисот до одной тысячи рублей</a:t>
            </a:r>
            <a:r>
              <a:rPr lang="ru-RU" i="1" dirty="0">
                <a:solidFill>
                  <a:srgbClr val="FF0000"/>
                </a:solidFill>
              </a:rPr>
              <a:t>; на должностных лиц - от трех тысяч до пяти тысяч рублей; на лиц, осуществляющих предпринимательскую деятельность без образования юридического лица, - от трех тысяч до пяти тысяч рублей или административное приостановление деятельности на срок до шестидесяти суток; на юридических лиц - от десяти тысяч до двадцати тысяч рублей или административное приостановление деятельности на срок до шестидесяти суток.</a:t>
            </a:r>
          </a:p>
        </p:txBody>
      </p:sp>
    </p:spTree>
    <p:extLst>
      <p:ext uri="{BB962C8B-B14F-4D97-AF65-F5344CB8AC3E}">
        <p14:creationId xmlns:p14="http://schemas.microsoft.com/office/powerpoint/2010/main" val="4207850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6203032" cy="1371600"/>
          </a:xfrm>
        </p:spPr>
        <p:txBody>
          <a:bodyPr>
            <a:normAutofit fontScale="90000"/>
          </a:bodyPr>
          <a:lstStyle/>
          <a:p>
            <a:r>
              <a:rPr lang="ru-RU" dirty="0"/>
              <a:t>Нарушение ветеринарных правил</a:t>
            </a:r>
          </a:p>
        </p:txBody>
      </p:sp>
      <p:sp>
        <p:nvSpPr>
          <p:cNvPr id="3" name="Объект 2"/>
          <p:cNvSpPr>
            <a:spLocks noGrp="1"/>
          </p:cNvSpPr>
          <p:nvPr>
            <p:ph idx="1"/>
          </p:nvPr>
        </p:nvSpPr>
        <p:spPr/>
        <p:txBody>
          <a:bodyPr>
            <a:normAutofit fontScale="92500" lnSpcReduction="10000"/>
          </a:bodyPr>
          <a:lstStyle/>
          <a:p>
            <a:r>
              <a:rPr lang="ru-RU" dirty="0" smtClean="0"/>
              <a:t>Ст. 28.1 КоАП РФ</a:t>
            </a:r>
          </a:p>
          <a:p>
            <a:r>
              <a:rPr lang="ru-RU" dirty="0" smtClean="0"/>
              <a:t>3.1</a:t>
            </a:r>
            <a:r>
              <a:rPr lang="ru-RU" dirty="0"/>
              <a:t>. </a:t>
            </a:r>
            <a:r>
              <a:rPr lang="ru-RU" u="sng" dirty="0"/>
              <a:t>Дело об административном правонарушении, выражающемся в несоблюдении обязательных требований, оценка соблюдения которых является предметом государственного контроля (надзора), </a:t>
            </a:r>
            <a:r>
              <a:rPr lang="ru-RU" dirty="0"/>
              <a:t>муниципального контроля, при наличии одного из предусмотренных пунктами 1 - 3 части 1 настоящей статьи поводов к возбуждению дела </a:t>
            </a:r>
            <a:r>
              <a:rPr lang="ru-RU" dirty="0">
                <a:solidFill>
                  <a:srgbClr val="FF0000"/>
                </a:solidFill>
              </a:rPr>
              <a:t>может быть возбуждено только после проведения контрольного (надзорного) мероприятия во взаимодействии с контролируемым лицом, проверки, совершения контрольного (надзорного) действия в рамках постоянного государственного контроля (надзора), постоянного рейда и оформления их результатов</a:t>
            </a:r>
            <a:r>
              <a:rPr lang="ru-RU" dirty="0"/>
              <a:t>, за исключением случаев, предусмотренных частями 3.2 - 3.5 настоящей статьи и статьей 28.6 настоящего Кодекса.</a:t>
            </a:r>
          </a:p>
        </p:txBody>
      </p:sp>
    </p:spTree>
    <p:extLst>
      <p:ext uri="{BB962C8B-B14F-4D97-AF65-F5344CB8AC3E}">
        <p14:creationId xmlns:p14="http://schemas.microsoft.com/office/powerpoint/2010/main" val="81569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Нарушение правил благоустройства</a:t>
            </a:r>
          </a:p>
        </p:txBody>
      </p:sp>
      <p:sp>
        <p:nvSpPr>
          <p:cNvPr id="3" name="Объект 2"/>
          <p:cNvSpPr>
            <a:spLocks noGrp="1"/>
          </p:cNvSpPr>
          <p:nvPr>
            <p:ph idx="1"/>
          </p:nvPr>
        </p:nvSpPr>
        <p:spPr/>
        <p:txBody>
          <a:bodyPr>
            <a:normAutofit fontScale="92500" lnSpcReduction="20000"/>
          </a:bodyPr>
          <a:lstStyle/>
          <a:p>
            <a:r>
              <a:rPr lang="ru-RU" dirty="0"/>
              <a:t>Приказ Министерства строительства и жилищно-коммунального хозяйства РФ от </a:t>
            </a:r>
            <a:r>
              <a:rPr lang="ru-RU" dirty="0" smtClean="0"/>
              <a:t>29.12.2021 № </a:t>
            </a:r>
            <a:r>
              <a:rPr lang="ru-RU" dirty="0"/>
              <a:t>1042/</a:t>
            </a:r>
            <a:r>
              <a:rPr lang="ru-RU" dirty="0" err="1"/>
              <a:t>пр</a:t>
            </a:r>
            <a:r>
              <a:rPr lang="ru-RU" dirty="0"/>
              <a:t> </a:t>
            </a:r>
            <a:r>
              <a:rPr lang="ru-RU" dirty="0" smtClean="0"/>
              <a:t>«Об </a:t>
            </a:r>
            <a:r>
              <a:rPr lang="ru-RU" dirty="0"/>
              <a:t>утверждении методических рекомендаций по разработке норм и правил по благоустройству территорий муниципальных </a:t>
            </a:r>
            <a:r>
              <a:rPr lang="ru-RU" dirty="0"/>
              <a:t>образований»: </a:t>
            </a:r>
            <a:r>
              <a:rPr lang="ru-RU" dirty="0">
                <a:solidFill>
                  <a:srgbClr val="FF0000"/>
                </a:solidFill>
              </a:rPr>
              <a:t>раздел 24.6 – рекомендации по организации </a:t>
            </a:r>
            <a:r>
              <a:rPr lang="ru-RU" dirty="0">
                <a:solidFill>
                  <a:srgbClr val="FF0000"/>
                </a:solidFill>
              </a:rPr>
              <a:t>площадок для выгула и дрессировки животных.</a:t>
            </a:r>
            <a:r>
              <a:rPr lang="ru-RU" dirty="0"/>
              <a:t> </a:t>
            </a:r>
          </a:p>
          <a:p>
            <a:r>
              <a:rPr lang="ru-RU" dirty="0" smtClean="0"/>
              <a:t>Ст. </a:t>
            </a:r>
            <a:r>
              <a:rPr lang="ru-RU" dirty="0"/>
              <a:t>13 </a:t>
            </a:r>
            <a:r>
              <a:rPr lang="ru-RU" dirty="0" smtClean="0"/>
              <a:t>Федерального закона </a:t>
            </a:r>
            <a:r>
              <a:rPr lang="ru-RU" dirty="0"/>
              <a:t>от </a:t>
            </a:r>
            <a:r>
              <a:rPr lang="ru-RU" dirty="0" smtClean="0"/>
              <a:t>27.12.2018 № </a:t>
            </a:r>
            <a:r>
              <a:rPr lang="ru-RU" dirty="0"/>
              <a:t>498-ФЗ </a:t>
            </a:r>
            <a:r>
              <a:rPr lang="ru-RU" dirty="0" smtClean="0"/>
              <a:t>«Об </a:t>
            </a:r>
            <a:r>
              <a:rPr lang="ru-RU" dirty="0"/>
              <a:t>ответственном обращении с животными и о внесении изменений в отдельные законодательные акты Российской Федерации»: </a:t>
            </a:r>
            <a:r>
              <a:rPr lang="ru-RU" dirty="0" smtClean="0">
                <a:solidFill>
                  <a:srgbClr val="FF0000"/>
                </a:solidFill>
              </a:rPr>
              <a:t>при </a:t>
            </a:r>
            <a:r>
              <a:rPr lang="ru-RU" dirty="0">
                <a:solidFill>
                  <a:srgbClr val="FF0000"/>
                </a:solidFill>
              </a:rPr>
              <a:t>выгуле домашнего животного, за исключением собаки-проводника, сопровождающей инвалида по зрению</a:t>
            </a:r>
            <a:r>
              <a:rPr lang="ru-RU" dirty="0" smtClean="0">
                <a:solidFill>
                  <a:srgbClr val="FF0000"/>
                </a:solidFill>
              </a:rPr>
              <a:t>, владелец животного обязан </a:t>
            </a:r>
            <a:r>
              <a:rPr lang="ru-RU" dirty="0">
                <a:solidFill>
                  <a:srgbClr val="FF0000"/>
                </a:solidFill>
              </a:rPr>
              <a:t>не допускать выгул животного вне мест, разрешенных решением органа местного самоуправления для выгула животных, и соблюдать иные требования к его выгулу.</a:t>
            </a:r>
          </a:p>
        </p:txBody>
      </p:sp>
    </p:spTree>
    <p:extLst>
      <p:ext uri="{BB962C8B-B14F-4D97-AF65-F5344CB8AC3E}">
        <p14:creationId xmlns:p14="http://schemas.microsoft.com/office/powerpoint/2010/main" val="966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Нарушение правил благоустройства</a:t>
            </a:r>
          </a:p>
        </p:txBody>
      </p:sp>
      <p:sp>
        <p:nvSpPr>
          <p:cNvPr id="3" name="Объект 2"/>
          <p:cNvSpPr>
            <a:spLocks noGrp="1"/>
          </p:cNvSpPr>
          <p:nvPr>
            <p:ph idx="1"/>
          </p:nvPr>
        </p:nvSpPr>
        <p:spPr/>
        <p:txBody>
          <a:bodyPr>
            <a:normAutofit fontScale="92500" lnSpcReduction="20000"/>
          </a:bodyPr>
          <a:lstStyle/>
          <a:p>
            <a:r>
              <a:rPr lang="ru-RU" b="0" dirty="0"/>
              <a:t>Закон Иркутской области от </a:t>
            </a:r>
            <a:r>
              <a:rPr lang="ru-RU" b="0" dirty="0" smtClean="0"/>
              <a:t>30.12.2014 № </a:t>
            </a:r>
            <a:r>
              <a:rPr lang="ru-RU" b="0" dirty="0"/>
              <a:t>173-ОЗ </a:t>
            </a:r>
            <a:r>
              <a:rPr lang="ru-RU" b="0" dirty="0" smtClean="0"/>
              <a:t>«Об </a:t>
            </a:r>
            <a:r>
              <a:rPr lang="ru-RU" b="0" dirty="0"/>
              <a:t>отдельных вопросах регулирования административной ответственности в области благоустройства территорий муниципальных образований Иркутской </a:t>
            </a:r>
            <a:r>
              <a:rPr lang="ru-RU" b="0" dirty="0" smtClean="0"/>
              <a:t>области»</a:t>
            </a:r>
          </a:p>
          <a:p>
            <a:r>
              <a:rPr lang="ru-RU" dirty="0" smtClean="0"/>
              <a:t>1</a:t>
            </a:r>
            <a:r>
              <a:rPr lang="ru-RU" dirty="0"/>
              <a:t>. Несоблюдение правил благоустройства территории поселения (городского округа), утвержденных органами местного самоуправления, </a:t>
            </a:r>
            <a:r>
              <a:rPr lang="ru-RU" dirty="0">
                <a:solidFill>
                  <a:srgbClr val="FF0000"/>
                </a:solidFill>
              </a:rPr>
              <a:t>выразившееся в несоблюдении предусмотренных данными правилами мероприятий по содержанию территории, а также по размещению объектов благоустройства,</a:t>
            </a:r>
            <a:r>
              <a:rPr lang="ru-RU" dirty="0"/>
              <a:t> не повлекшее нарушения правил и норм, установленных федеральными законами и иными нормативными правовыми актами Российской Федерации, -</a:t>
            </a:r>
          </a:p>
          <a:p>
            <a:r>
              <a:rPr lang="ru-RU" dirty="0" smtClean="0"/>
              <a:t>влечет </a:t>
            </a:r>
            <a:r>
              <a:rPr lang="ru-RU" dirty="0"/>
              <a:t>предупреждение или наложение административного штрафа на граждан в размере от одной тысячи до пяти тысяч рублей; на должностных лиц - от пяти тысяч до тринадцати тысяч рублей; на юридических лиц - от десяти тысяч до пятидесяти пяти тысяч рублей.</a:t>
            </a:r>
          </a:p>
        </p:txBody>
      </p:sp>
    </p:spTree>
    <p:extLst>
      <p:ext uri="{BB962C8B-B14F-4D97-AF65-F5344CB8AC3E}">
        <p14:creationId xmlns:p14="http://schemas.microsoft.com/office/powerpoint/2010/main" val="153808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067128" cy="1371600"/>
          </a:xfrm>
        </p:spPr>
        <p:txBody>
          <a:bodyPr>
            <a:normAutofit fontScale="90000"/>
          </a:bodyPr>
          <a:lstStyle/>
          <a:p>
            <a:r>
              <a:rPr lang="ru-RU" dirty="0" smtClean="0">
                <a:solidFill>
                  <a:srgbClr val="00B050"/>
                </a:solidFill>
              </a:rPr>
              <a:t>НОВОЕ! </a:t>
            </a:r>
            <a:r>
              <a:rPr lang="ru-RU" dirty="0" smtClean="0"/>
              <a:t/>
            </a:r>
            <a:br>
              <a:rPr lang="ru-RU" dirty="0" smtClean="0"/>
            </a:br>
            <a:r>
              <a:rPr lang="ru-RU" dirty="0" smtClean="0"/>
              <a:t>Нарушение правил содержания животных</a:t>
            </a:r>
            <a:endParaRPr lang="ru-RU" dirty="0"/>
          </a:p>
        </p:txBody>
      </p:sp>
      <p:sp>
        <p:nvSpPr>
          <p:cNvPr id="3" name="Объект 2"/>
          <p:cNvSpPr>
            <a:spLocks noGrp="1"/>
          </p:cNvSpPr>
          <p:nvPr>
            <p:ph idx="1"/>
          </p:nvPr>
        </p:nvSpPr>
        <p:spPr/>
        <p:txBody>
          <a:bodyPr>
            <a:normAutofit lnSpcReduction="10000"/>
          </a:bodyPr>
          <a:lstStyle/>
          <a:p>
            <a:r>
              <a:rPr lang="ru-RU" dirty="0" smtClean="0"/>
              <a:t>с 24.06.2023 вступила в силу</a:t>
            </a:r>
          </a:p>
          <a:p>
            <a:pPr algn="ctr"/>
            <a:r>
              <a:rPr lang="ru-RU" dirty="0" smtClean="0">
                <a:solidFill>
                  <a:srgbClr val="00B050"/>
                </a:solidFill>
              </a:rPr>
              <a:t>Статья 8.53 КоАП РФ</a:t>
            </a:r>
          </a:p>
          <a:p>
            <a:r>
              <a:rPr lang="ru-RU" dirty="0"/>
              <a:t>1. </a:t>
            </a:r>
            <a:r>
              <a:rPr lang="ru-RU" u="sng" dirty="0">
                <a:solidFill>
                  <a:srgbClr val="FF0000"/>
                </a:solidFill>
              </a:rPr>
              <a:t>Несоблюдение общих требований к содержанию животных</a:t>
            </a:r>
            <a:r>
              <a:rPr lang="ru-RU" dirty="0"/>
              <a:t>, за исключением требований к содержанию домашних животных, а также случаев, предусмотренных частями 2 и 3 настоящей статьи и статьями 8.53, 8.54 настоящего Кодекса, -</a:t>
            </a:r>
          </a:p>
          <a:p>
            <a:r>
              <a:rPr lang="ru-RU" dirty="0" smtClean="0"/>
              <a:t>влечет </a:t>
            </a:r>
            <a:r>
              <a:rPr lang="ru-RU" dirty="0"/>
              <a:t>предупреждение или наложение </a:t>
            </a:r>
            <a:r>
              <a:rPr lang="ru-RU" u="sng" dirty="0"/>
              <a:t>административного штрафа на граждан в размере от одной тысячи пятисот до трех тысяч рублей</a:t>
            </a:r>
            <a:r>
              <a:rPr lang="ru-RU" dirty="0"/>
              <a:t>; на должностных лиц - от пяти тысяч до пятнадцати тысяч рублей; на юридических лиц - от пятнадцати тысяч до тридцати тысяч рублей</a:t>
            </a:r>
            <a:r>
              <a:rPr lang="ru-RU" dirty="0" smtClean="0"/>
              <a:t>.</a:t>
            </a:r>
          </a:p>
        </p:txBody>
      </p:sp>
    </p:spTree>
    <p:extLst>
      <p:ext uri="{BB962C8B-B14F-4D97-AF65-F5344CB8AC3E}">
        <p14:creationId xmlns:p14="http://schemas.microsoft.com/office/powerpoint/2010/main" val="245397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Кто привлекает по ст. 8.52 КоАП РФ?</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Ст. </a:t>
            </a:r>
            <a:r>
              <a:rPr lang="ru-RU" dirty="0"/>
              <a:t>23.95 КОАП РФ: </a:t>
            </a:r>
            <a:endParaRPr lang="ru-RU" dirty="0" smtClean="0"/>
          </a:p>
          <a:p>
            <a:r>
              <a:rPr lang="ru-RU" dirty="0" smtClean="0"/>
              <a:t>1</a:t>
            </a:r>
            <a:r>
              <a:rPr lang="ru-RU" dirty="0"/>
              <a:t>. </a:t>
            </a:r>
            <a:r>
              <a:rPr lang="ru-RU" u="sng" dirty="0"/>
              <a:t>Органы исполнительной власти субъектов Российской Федерации, осуществляющие региональный государственный контроль (надзор) в области обращения с животными</a:t>
            </a:r>
            <a:r>
              <a:rPr lang="ru-RU" dirty="0"/>
              <a:t>, рассматривают дела об административных правонарушениях, предусмотренных частью 1, частью 2 (в пределах своих полномочий) и частью 3 статьи 8.52, статьей 8.54 настоящего Кодекса.</a:t>
            </a:r>
          </a:p>
          <a:p>
            <a:r>
              <a:rPr lang="ru-RU" dirty="0" smtClean="0"/>
              <a:t>2</a:t>
            </a:r>
            <a:r>
              <a:rPr lang="ru-RU" dirty="0"/>
              <a:t>. Рассматривать дела об административных правонарушениях от имени органов, указанных в части 1 настоящей статьи, вправе руководители соответствующих органов исполнительной власти субъектов Российской Федерации, их заместители, руководители структурных подразделений соответствующих органов исполнительной власти субъектов Российской Федерации, их заместители.</a:t>
            </a:r>
          </a:p>
        </p:txBody>
      </p:sp>
    </p:spTree>
    <p:extLst>
      <p:ext uri="{BB962C8B-B14F-4D97-AF65-F5344CB8AC3E}">
        <p14:creationId xmlns:p14="http://schemas.microsoft.com/office/powerpoint/2010/main" val="3006499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92</TotalTime>
  <Words>1222</Words>
  <Application>Microsoft Office PowerPoint</Application>
  <PresentationFormat>Экран (4:3)</PresentationFormat>
  <Paragraphs>54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Главная</vt:lpstr>
      <vt:lpstr>МЕРЫ ОТВЕТСТВЕННОСТИ ЗА НАРУШЕНИЕ ПРАВИЛ ВЫГУЛА ЖИВОТНЫХ</vt:lpstr>
      <vt:lpstr>Виды ответственности:</vt:lpstr>
      <vt:lpstr>Квалификация административных нарушений ДО 24.06.2023</vt:lpstr>
      <vt:lpstr>Нарушение ветеринарных правил</vt:lpstr>
      <vt:lpstr>Нарушение ветеринарных правил</vt:lpstr>
      <vt:lpstr>Нарушение правил благоустройства</vt:lpstr>
      <vt:lpstr>Нарушение правил благоустройства</vt:lpstr>
      <vt:lpstr>НОВОЕ!  Нарушение правил содержания животных</vt:lpstr>
      <vt:lpstr>Кто привлекает по ст. 8.52 КоАП РФ?</vt:lpstr>
      <vt:lpstr>Уголовная ответственность</vt:lpstr>
      <vt:lpstr>Гражданско-правовая ответственность</vt:lpstr>
      <vt:lpstr>Образец применения:</vt:lpstr>
      <vt:lpstr>Возмещение расходов на содержание безнадзорных животных и вознаграждение за них</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МЕРЫ ОТВЕТСТВЕННОСТИ ЗА НАРУШЕНИЕ ПРАВИЛ ВЫГУЛА ЖИВОТНЫХ</dc:title>
  <dc:creator>Тамара Ильинична Вахрамеева</dc:creator>
  <cp:lastModifiedBy>Тамара Ильинична Вахрамеева</cp:lastModifiedBy>
  <cp:revision>16</cp:revision>
  <cp:lastPrinted>2023-11-08T01:54:48Z</cp:lastPrinted>
  <dcterms:created xsi:type="dcterms:W3CDTF">2023-11-08T00:38:00Z</dcterms:created>
  <dcterms:modified xsi:type="dcterms:W3CDTF">2023-11-08T02:10:49Z</dcterms:modified>
</cp:coreProperties>
</file>